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2" r:id="rId2"/>
    <p:sldId id="299" r:id="rId3"/>
    <p:sldId id="282" r:id="rId4"/>
    <p:sldId id="284" r:id="rId5"/>
    <p:sldId id="283" r:id="rId6"/>
    <p:sldId id="293" r:id="rId7"/>
    <p:sldId id="300" r:id="rId8"/>
    <p:sldId id="294" r:id="rId9"/>
    <p:sldId id="295" r:id="rId10"/>
    <p:sldId id="297" r:id="rId11"/>
    <p:sldId id="298" r:id="rId12"/>
    <p:sldId id="301" r:id="rId13"/>
    <p:sldId id="292" r:id="rId14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363" autoAdjust="0"/>
  </p:normalViewPr>
  <p:slideViewPr>
    <p:cSldViewPr snapToGrid="0">
      <p:cViewPr varScale="1">
        <p:scale>
          <a:sx n="90" d="100"/>
          <a:sy n="90" d="100"/>
        </p:scale>
        <p:origin x="13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r">
              <a:defRPr sz="1200"/>
            </a:lvl1pPr>
          </a:lstStyle>
          <a:p>
            <a:fld id="{B4A3F0AF-108D-4107-A996-B8757D5964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r">
              <a:defRPr sz="1200"/>
            </a:lvl1pPr>
          </a:lstStyle>
          <a:p>
            <a:fld id="{BD368F23-8696-4A65-8B01-DA607229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07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r">
              <a:defRPr sz="1200"/>
            </a:lvl1pPr>
          </a:lstStyle>
          <a:p>
            <a:fld id="{767CC9E1-50EC-44AF-8D6E-B904709A48E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87" tIns="46244" rIns="92487" bIns="462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87" tIns="46244" rIns="92487" bIns="4624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r">
              <a:defRPr sz="1200"/>
            </a:lvl1pPr>
          </a:lstStyle>
          <a:p>
            <a:fld id="{00E4221E-EF67-4392-9D1A-9A632A32C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0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54F6-3B80-4D32-9FB2-9A4B12C26A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83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43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65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34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08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1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42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8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86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221E-EF67-4392-9D1A-9A632A32C2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2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19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6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0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4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8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1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5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6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71181-7ABA-4571-8DDE-A04A133ED4A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302F9-5682-4CB1-8C14-CEE73A9EF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11" Type="http://schemas.openxmlformats.org/officeDocument/2006/relationships/image" Target="../media/image2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Manage Pain During Labor: 4 Proven Options - Growing Serendipity">
            <a:extLst>
              <a:ext uri="{FF2B5EF4-FFF2-40B4-BE49-F238E27FC236}">
                <a16:creationId xmlns:a16="http://schemas.microsoft.com/office/drawing/2014/main" id="{6B438347-FCC4-41AD-A5A7-014F60C9A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" b="1333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</a:rPr>
              <a:t>Chapter 7 </a:t>
            </a:r>
            <a:br>
              <a:rPr lang="en-US" sz="5200" b="1">
                <a:solidFill>
                  <a:srgbClr val="FFFFFF"/>
                </a:solidFill>
              </a:rPr>
            </a:br>
            <a:r>
              <a:rPr lang="en-US" sz="5200" b="1">
                <a:solidFill>
                  <a:srgbClr val="FFFFFF"/>
                </a:solidFill>
              </a:rPr>
              <a:t>Nursing Management of Pain During Labor and Birth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endParaRPr lang="en-US" sz="2200" dirty="0">
              <a:solidFill>
                <a:srgbClr val="FFFFFF"/>
              </a:solidFill>
            </a:endParaRP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Niomi Quinteros, BNS,  RN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4B911B1-25E2-46AA-A18F-8FE2E2B5E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9"/>
    </mc:Choice>
    <mc:Fallback xmlns="">
      <p:transition spd="slow" advTm="8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98" y="1181070"/>
            <a:ext cx="3016913" cy="3994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81" y="231695"/>
            <a:ext cx="4514850" cy="6315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54" y="231695"/>
            <a:ext cx="4104011" cy="1257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27" y="1721754"/>
            <a:ext cx="4095750" cy="1260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27" y="3341660"/>
            <a:ext cx="4003070" cy="1387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54" y="4890101"/>
            <a:ext cx="3962022" cy="15744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7CBAC2-EAD8-4C50-A4D1-1CB00AA3F1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396"/>
    </mc:Choice>
    <mc:Fallback xmlns="">
      <p:transition spd="slow" advTm="374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Pharmacologic Pain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Opioids</a:t>
            </a:r>
          </a:p>
          <a:p>
            <a:pPr lvl="1"/>
            <a:r>
              <a:rPr lang="en-US" sz="2800" b="1" dirty="0">
                <a:solidFill>
                  <a:srgbClr val="7030A0"/>
                </a:solidFill>
              </a:rPr>
              <a:t>Small doses</a:t>
            </a:r>
          </a:p>
          <a:p>
            <a:pPr lvl="1"/>
            <a:r>
              <a:rPr lang="en-US" sz="2800" b="1" dirty="0">
                <a:solidFill>
                  <a:srgbClr val="7030A0"/>
                </a:solidFill>
              </a:rPr>
              <a:t>Helps with coping not COMPLETE pain relief</a:t>
            </a:r>
          </a:p>
          <a:p>
            <a:pPr lvl="1"/>
            <a:r>
              <a:rPr lang="en-US" sz="2800" b="1" dirty="0">
                <a:solidFill>
                  <a:srgbClr val="7030A0"/>
                </a:solidFill>
              </a:rPr>
              <a:t>Avoided within 1 </a:t>
            </a:r>
            <a:r>
              <a:rPr lang="en-US" sz="2800" b="1" dirty="0" err="1">
                <a:solidFill>
                  <a:srgbClr val="7030A0"/>
                </a:solidFill>
              </a:rPr>
              <a:t>hr</a:t>
            </a:r>
            <a:r>
              <a:rPr lang="en-US" sz="2800" b="1" dirty="0">
                <a:solidFill>
                  <a:srgbClr val="7030A0"/>
                </a:solidFill>
              </a:rPr>
              <a:t> of birth</a:t>
            </a:r>
          </a:p>
          <a:p>
            <a:pPr lvl="1"/>
            <a:r>
              <a:rPr lang="en-US" sz="2800" b="1" u="sng" dirty="0">
                <a:solidFill>
                  <a:srgbClr val="7030A0"/>
                </a:solidFill>
              </a:rPr>
              <a:t>Naloxone</a:t>
            </a:r>
            <a:r>
              <a:rPr lang="en-US" sz="2800" b="1" dirty="0">
                <a:solidFill>
                  <a:srgbClr val="7030A0"/>
                </a:solidFill>
              </a:rPr>
              <a:t> is narcotic antagonist</a:t>
            </a:r>
          </a:p>
          <a:p>
            <a:pPr lvl="2"/>
            <a:r>
              <a:rPr lang="en-US" sz="2800" b="1" dirty="0">
                <a:solidFill>
                  <a:srgbClr val="7030A0"/>
                </a:solidFill>
              </a:rPr>
              <a:t>Reverses effects</a:t>
            </a:r>
          </a:p>
          <a:p>
            <a:pPr lvl="2"/>
            <a:r>
              <a:rPr lang="en-US" sz="2800" b="1" dirty="0">
                <a:solidFill>
                  <a:srgbClr val="7030A0"/>
                </a:solidFill>
              </a:rPr>
              <a:t>Pain will return </a:t>
            </a:r>
          </a:p>
          <a:p>
            <a:pPr lvl="1"/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3200" b="1" dirty="0">
                <a:solidFill>
                  <a:srgbClr val="7030A0"/>
                </a:solidFill>
              </a:rPr>
              <a:t>Epidural</a:t>
            </a:r>
          </a:p>
          <a:p>
            <a:pPr lvl="1"/>
            <a:r>
              <a:rPr lang="en-US" sz="3200" b="1" dirty="0">
                <a:solidFill>
                  <a:srgbClr val="7030A0"/>
                </a:solidFill>
              </a:rPr>
              <a:t>Procedure</a:t>
            </a:r>
          </a:p>
          <a:p>
            <a:pPr lvl="1"/>
            <a:r>
              <a:rPr lang="en-US" sz="3200" b="1" dirty="0">
                <a:solidFill>
                  <a:srgbClr val="7030A0"/>
                </a:solidFill>
              </a:rPr>
              <a:t>Limitations</a:t>
            </a:r>
          </a:p>
          <a:p>
            <a:pPr lvl="1"/>
            <a:r>
              <a:rPr lang="en-US" sz="3200" b="1" dirty="0">
                <a:solidFill>
                  <a:srgbClr val="7030A0"/>
                </a:solidFill>
              </a:rPr>
              <a:t>Adverse effects</a:t>
            </a:r>
          </a:p>
          <a:p>
            <a:pPr lvl="2"/>
            <a:r>
              <a:rPr lang="en-US" sz="2800" b="1" dirty="0">
                <a:solidFill>
                  <a:srgbClr val="7030A0"/>
                </a:solidFill>
              </a:rPr>
              <a:t>Hypotension	</a:t>
            </a:r>
          </a:p>
          <a:p>
            <a:pPr lvl="1"/>
            <a:r>
              <a:rPr lang="en-US" sz="3200" b="1" dirty="0">
                <a:solidFill>
                  <a:srgbClr val="7030A0"/>
                </a:solidFill>
              </a:rPr>
              <a:t>SAFETY!!!</a:t>
            </a:r>
          </a:p>
          <a:p>
            <a:pPr lvl="2"/>
            <a:r>
              <a:rPr lang="en-US" sz="2800" b="1" dirty="0">
                <a:solidFill>
                  <a:srgbClr val="7030A0"/>
                </a:solidFill>
              </a:rPr>
              <a:t>Check movement and sensation before ambulation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1C5326-B57D-4A66-B6AB-FBCC7B000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901"/>
    </mc:Choice>
    <mc:Fallback xmlns="">
      <p:transition spd="slow" advTm="285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39494-FD68-F225-D97D-D7BB153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Pharmacologic Pain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A6D58-4930-6A0F-A39F-780C01A9F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Local/Pudendal Block	</a:t>
            </a:r>
          </a:p>
          <a:p>
            <a:r>
              <a:rPr lang="en-US" dirty="0"/>
              <a:t>Injected in the perineal area or pudendal nerve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Adverse Effects</a:t>
            </a:r>
          </a:p>
          <a:p>
            <a:r>
              <a:rPr lang="en-US" dirty="0"/>
              <a:t>Check allergies</a:t>
            </a:r>
          </a:p>
          <a:p>
            <a:r>
              <a:rPr lang="en-US" dirty="0"/>
              <a:t>Vaginal hematoma</a:t>
            </a:r>
          </a:p>
          <a:p>
            <a:r>
              <a:rPr lang="en-US" dirty="0"/>
              <a:t>Abscess	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EAE99-90C9-DE65-6DBA-A58295613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Anesthesia</a:t>
            </a:r>
          </a:p>
          <a:p>
            <a:r>
              <a:rPr lang="en-US" dirty="0"/>
              <a:t>Emergency CS or CS birth if epidural or spinal block doesn’t 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Adverse Effects</a:t>
            </a:r>
          </a:p>
          <a:p>
            <a:r>
              <a:rPr lang="en-US" dirty="0"/>
              <a:t>Aspiration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708813-5CA9-4123-9D1F-680FD62A2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2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533"/>
    </mc:Choice>
    <mc:Fallback xmlns="">
      <p:transition spd="slow" advTm="155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Nursing Care Plan – Woman Needing Pain Management During Labor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Safety Alert p. 177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32AD869-58BC-4506-8482-EB1AA69C5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57"/>
    </mc:Choice>
    <mc:Fallback xmlns="">
      <p:transition spd="slow" advTm="53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A1FD4-D87B-E330-2840-187130AE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Types of Prenatal Classes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3182-BAED-E30A-67A5-A3BD2FCA5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/>
              <a:t>Childbirth</a:t>
            </a:r>
          </a:p>
          <a:p>
            <a:r>
              <a:rPr lang="en-US" sz="2000"/>
              <a:t>Exercise</a:t>
            </a:r>
          </a:p>
          <a:p>
            <a:r>
              <a:rPr lang="en-US" sz="2000"/>
              <a:t>Gestational Diabetes Mellitus</a:t>
            </a:r>
          </a:p>
          <a:p>
            <a:r>
              <a:rPr lang="en-US" sz="2000"/>
              <a:t>Sibling</a:t>
            </a:r>
          </a:p>
          <a:p>
            <a:r>
              <a:rPr lang="en-US" sz="2000"/>
              <a:t>Grandparent</a:t>
            </a:r>
          </a:p>
          <a:p>
            <a:r>
              <a:rPr lang="en-US" sz="2000"/>
              <a:t>Breastfeeding</a:t>
            </a:r>
          </a:p>
          <a:p>
            <a:r>
              <a:rPr lang="en-US" sz="2000"/>
              <a:t>Infant Care</a:t>
            </a:r>
          </a:p>
          <a:p>
            <a:r>
              <a:rPr lang="en-US" sz="2000"/>
              <a:t>Vaginal Birth After Cesarean (VBAC)</a:t>
            </a:r>
          </a:p>
        </p:txBody>
      </p:sp>
      <p:pic>
        <p:nvPicPr>
          <p:cNvPr id="5" name="Picture 4" descr="A group of pregnant women sitting in chairs&#10;&#10;Description automatically generated">
            <a:extLst>
              <a:ext uri="{FF2B5EF4-FFF2-40B4-BE49-F238E27FC236}">
                <a16:creationId xmlns:a16="http://schemas.microsoft.com/office/drawing/2014/main" id="{B42AB7F6-574B-B3AC-C917-9D072E5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651AC4C-B171-4CD3-AB1D-2C51312CAF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46"/>
    </mc:Choice>
    <mc:Fallback xmlns="">
      <p:transition spd="slow" advTm="16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n w="0"/>
              </a:rPr>
              <a:t>Childbirth Pain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</a:rPr>
              <a:t>Part of normal birth process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n w="0"/>
              </a:rPr>
              <a:t>Woman has several months to prepare for </a:t>
            </a:r>
            <a:r>
              <a:rPr lang="en-US" sz="2400" b="0" cap="none" spc="0" dirty="0">
                <a:ln w="0"/>
              </a:rPr>
              <a:t>pain management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n w="0"/>
              </a:rPr>
              <a:t>Self-limiting and rapidly declines after birth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n w="0"/>
              </a:rPr>
              <a:t>May cause woman to feel vulnerable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</a:rPr>
              <a:t>Motivates to assume different positions to assist fetus to descend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487" r="2" b="10119"/>
          <a:stretch/>
        </p:blipFill>
        <p:spPr>
          <a:xfrm>
            <a:off x="125751" y="123138"/>
            <a:ext cx="4469110" cy="6611723"/>
          </a:xfrm>
          <a:prstGeom prst="rect">
            <a:avLst/>
          </a:prstGeom>
          <a:effectLst/>
        </p:spPr>
      </p:pic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CA9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429DA7A-1F0C-4172-B8F8-3FE2678BC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38"/>
    </mc:Choice>
    <mc:Fallback xmlns="">
      <p:transition spd="slow" advTm="99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6692" y="2533476"/>
            <a:ext cx="550081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Sources of Pain During Labor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Dilation and stretching of cervix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Reduced uterine blood supply during contractions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Pressure of fetus on pelvic structures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Stretching of vagina and perineum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4" b="1485"/>
          <a:stretch/>
        </p:blipFill>
        <p:spPr>
          <a:xfrm>
            <a:off x="7406072" y="-15447"/>
            <a:ext cx="4666226" cy="3447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-1" b="2073"/>
          <a:stretch/>
        </p:blipFill>
        <p:spPr>
          <a:xfrm>
            <a:off x="7406072" y="3429000"/>
            <a:ext cx="4668846" cy="3429000"/>
          </a:xfrm>
          <a:prstGeom prst="rect">
            <a:avLst/>
          </a:prstGeom>
        </p:spPr>
      </p:pic>
      <p:grpSp>
        <p:nvGrpSpPr>
          <p:cNvPr id="39" name="Group 32">
            <a:extLst>
              <a:ext uri="{FF2B5EF4-FFF2-40B4-BE49-F238E27FC236}">
                <a16:creationId xmlns:a16="http://schemas.microsoft.com/office/drawing/2014/main" id="{9E2F459E-8EB3-985C-3049-33F6B920D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1AB682-1CAC-7672-C637-B014B86E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D193956D-B33D-633F-BDBE-3353AA946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464E0C6-ECFE-4BE9-8152-850166936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79"/>
    </mc:Choice>
    <mc:Fallback xmlns="">
      <p:transition spd="slow" advTm="87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94" y="84222"/>
            <a:ext cx="4790725" cy="3593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524" y="84222"/>
            <a:ext cx="4790725" cy="3193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09525" y="3351362"/>
            <a:ext cx="43045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During labor, stimulated by exercise, light massage, and touch. </a:t>
            </a:r>
          </a:p>
          <a:p>
            <a:pPr algn="ctr"/>
            <a:endParaRPr lang="en-US" sz="2800" b="1" dirty="0">
              <a:solidFill>
                <a:srgbClr val="0070C0"/>
              </a:solidFill>
            </a:endParaRPr>
          </a:p>
          <a:p>
            <a:pPr algn="ctr"/>
            <a:r>
              <a:rPr lang="en-US" sz="2800" b="1" dirty="0">
                <a:solidFill>
                  <a:srgbClr val="0070C0"/>
                </a:solidFill>
              </a:rPr>
              <a:t>Box 7-1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45" y="3812248"/>
            <a:ext cx="4883576" cy="283485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127705-9538-4E27-9B23-0AC35DD4C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8"/>
    </mc:Choice>
    <mc:Fallback xmlns="">
      <p:transition spd="slow" advTm="144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2" y="433656"/>
            <a:ext cx="5325275" cy="2689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42" y="3416060"/>
            <a:ext cx="53252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Sources of Pain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Maternal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Cervical readiness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Pelvis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Labor intensity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Fatigue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Fetal Presentation &amp;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Psychosocial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834" y="1147313"/>
            <a:ext cx="5164386" cy="477705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E314AC3-E6F5-494C-A534-F3BAE1E26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7"/>
    </mc:Choice>
    <mc:Fallback xmlns="">
      <p:transition spd="slow" advTm="63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0F16B-DF80-8568-CE44-673B74B0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52" y="1128094"/>
            <a:ext cx="3953975" cy="1415270"/>
          </a:xfrm>
        </p:spPr>
        <p:txBody>
          <a:bodyPr anchor="t">
            <a:normAutofit/>
          </a:bodyPr>
          <a:lstStyle/>
          <a:p>
            <a:r>
              <a:rPr lang="en-US" sz="3200"/>
              <a:t>Childbirth Preparation Methods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278AE-C62A-3610-2127-E5F5BEDC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4470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with her back pain&#10;&#10;Description automatically generated">
            <a:extLst>
              <a:ext uri="{FF2B5EF4-FFF2-40B4-BE49-F238E27FC236}">
                <a16:creationId xmlns:a16="http://schemas.microsoft.com/office/drawing/2014/main" id="{D6CDCBC0-6186-C92D-87D6-9E4805C3E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27" y="871146"/>
            <a:ext cx="2372360" cy="5101851"/>
          </a:xfrm>
          <a:prstGeom prst="rect">
            <a:avLst/>
          </a:prstGeom>
        </p:spPr>
      </p:pic>
      <p:pic>
        <p:nvPicPr>
          <p:cNvPr id="10" name="Picture 9" descr="A person and person kissing&#10;&#10;Description automatically generated">
            <a:extLst>
              <a:ext uri="{FF2B5EF4-FFF2-40B4-BE49-F238E27FC236}">
                <a16:creationId xmlns:a16="http://schemas.microsoft.com/office/drawing/2014/main" id="{A940F163-929A-B584-8CEE-5B46CA99E3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85" y="879765"/>
            <a:ext cx="1378539" cy="24507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78854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pain and tension&#10;&#10;Description automatically generated">
            <a:extLst>
              <a:ext uri="{FF2B5EF4-FFF2-40B4-BE49-F238E27FC236}">
                <a16:creationId xmlns:a16="http://schemas.microsoft.com/office/drawing/2014/main" id="{8514E9E0-4F2D-77C5-5FAA-ACF8716AB7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52" y="3522263"/>
            <a:ext cx="2122537" cy="214940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08BD1-1147-851E-C492-FC72C221C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853" y="2543364"/>
            <a:ext cx="3953974" cy="3599019"/>
          </a:xfrm>
        </p:spPr>
        <p:txBody>
          <a:bodyPr>
            <a:normAutofit/>
          </a:bodyPr>
          <a:lstStyle/>
          <a:p>
            <a:r>
              <a:rPr lang="en-US" sz="1900"/>
              <a:t>Dick Read Method</a:t>
            </a:r>
          </a:p>
          <a:p>
            <a:pPr lvl="1"/>
            <a:r>
              <a:rPr lang="en-US" sz="1900"/>
              <a:t>Fear-tension-pain</a:t>
            </a:r>
          </a:p>
          <a:p>
            <a:pPr lvl="1"/>
            <a:r>
              <a:rPr lang="en-US" sz="1900"/>
              <a:t>Relaxation to interrupt cycle</a:t>
            </a:r>
          </a:p>
          <a:p>
            <a:r>
              <a:rPr lang="en-US" sz="1900"/>
              <a:t>Bradley Method</a:t>
            </a:r>
          </a:p>
          <a:p>
            <a:pPr lvl="1"/>
            <a:r>
              <a:rPr lang="en-US" sz="1900"/>
              <a:t>Husband coached birth</a:t>
            </a:r>
          </a:p>
          <a:p>
            <a:pPr lvl="1"/>
            <a:r>
              <a:rPr lang="en-US" sz="1900"/>
              <a:t>Abdominal breathing and relaxation techniques</a:t>
            </a:r>
          </a:p>
          <a:p>
            <a:r>
              <a:rPr lang="en-US" sz="1900"/>
              <a:t>Lamaze Method</a:t>
            </a:r>
          </a:p>
          <a:p>
            <a:pPr lvl="1"/>
            <a:r>
              <a:rPr lang="en-US" sz="1900"/>
              <a:t>Bases of most CB classes in US</a:t>
            </a:r>
          </a:p>
          <a:p>
            <a:pPr lvl="1"/>
            <a:r>
              <a:rPr lang="en-US" sz="1900"/>
              <a:t>Relaxation and breathing</a:t>
            </a:r>
          </a:p>
          <a:p>
            <a:pPr lvl="1"/>
            <a:endParaRPr lang="en-US" sz="19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9FEA90-F855-49AE-A1AE-608B2D44F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5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60"/>
    </mc:Choice>
    <mc:Fallback xmlns="">
      <p:transition spd="slow" advTm="55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5515" r="-4" b="6248"/>
          <a:stretch/>
        </p:blipFill>
        <p:spPr>
          <a:xfrm>
            <a:off x="429767" y="1721922"/>
            <a:ext cx="3419856" cy="4520560"/>
          </a:xfrm>
          <a:prstGeom prst="rect">
            <a:avLst/>
          </a:prstGeom>
        </p:spPr>
      </p:pic>
      <p:pic>
        <p:nvPicPr>
          <p:cNvPr id="5" name="Picture 4" descr="A pregnant person sitting on a couch&#10;&#10;Description automatically generated">
            <a:extLst>
              <a:ext uri="{FF2B5EF4-FFF2-40B4-BE49-F238E27FC236}">
                <a16:creationId xmlns:a16="http://schemas.microsoft.com/office/drawing/2014/main" id="{4C90D8F7-EE06-D771-5470-89040CEF19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" r="-4" b="-4"/>
          <a:stretch/>
        </p:blipFill>
        <p:spPr>
          <a:xfrm>
            <a:off x="4226837" y="1721922"/>
            <a:ext cx="3420596" cy="4520560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09348" y="2020824"/>
            <a:ext cx="2956060" cy="39593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Non-Pharmacologic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Advantages</a:t>
            </a:r>
          </a:p>
          <a:p>
            <a:pPr marL="10287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No harm</a:t>
            </a:r>
          </a:p>
          <a:p>
            <a:pPr marL="10287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Do not slow labor</a:t>
            </a:r>
          </a:p>
          <a:p>
            <a:pPr marL="10287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Carry no risk for allergy</a:t>
            </a:r>
          </a:p>
          <a:p>
            <a:pPr marL="10287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No risk of adverse effects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Limitations</a:t>
            </a:r>
          </a:p>
          <a:p>
            <a:pPr marL="10287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Prior rehearsal needed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B332E8-FC18-450D-8952-48C9C4914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64"/>
    </mc:Choice>
    <mc:Fallback xmlns="">
      <p:transition spd="slow" advTm="76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370936"/>
            <a:ext cx="11145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NON-PHARMACOLOGICAL TECHNIQUES</a:t>
            </a:r>
          </a:p>
        </p:txBody>
      </p:sp>
      <p:sp>
        <p:nvSpPr>
          <p:cNvPr id="3" name="Rectangle 2"/>
          <p:cNvSpPr/>
          <p:nvPr/>
        </p:nvSpPr>
        <p:spPr>
          <a:xfrm rot="2661336">
            <a:off x="8660316" y="4083640"/>
            <a:ext cx="30723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B050"/>
                </a:solidFill>
              </a:rPr>
              <a:t>relaxation</a:t>
            </a:r>
            <a:endParaRPr lang="en-US" sz="5400" b="1" cap="none" spc="0" dirty="0">
              <a:ln w="0"/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19294466">
            <a:off x="1060734" y="4083640"/>
            <a:ext cx="4814395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Skin stimulation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20106346">
            <a:off x="227895" y="2938387"/>
            <a:ext cx="4067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7030A0"/>
                </a:solidFill>
                <a:latin typeface="AR BLANCA" panose="02000000000000000000" pitchFamily="2" charset="0"/>
              </a:rPr>
              <a:t>POSITIONING</a:t>
            </a:r>
            <a:endParaRPr lang="en-US" sz="5400" b="1" cap="none" spc="0" dirty="0">
              <a:ln/>
              <a:solidFill>
                <a:srgbClr val="7030A0"/>
              </a:solidFill>
              <a:effectLst/>
              <a:latin typeface="AR BLANCA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40704" y="3518287"/>
            <a:ext cx="331642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Diversion</a:t>
            </a:r>
          </a:p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&amp;</a:t>
            </a:r>
          </a:p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Distraction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10962" y="1962060"/>
            <a:ext cx="29613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breathing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8DBAEFE-9C6A-44B8-9859-F012442E8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00"/>
    </mc:Choice>
    <mc:Fallback xmlns="">
      <p:transition spd="slow" advTm="158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312</Words>
  <Application>Microsoft Office PowerPoint</Application>
  <PresentationFormat>Widescreen</PresentationFormat>
  <Paragraphs>109</Paragraphs>
  <Slides>13</Slides>
  <Notes>12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 BLANCA</vt:lpstr>
      <vt:lpstr>Arial</vt:lpstr>
      <vt:lpstr>Arial Black</vt:lpstr>
      <vt:lpstr>Arial Rounded MT Bold</vt:lpstr>
      <vt:lpstr>Calibri</vt:lpstr>
      <vt:lpstr>Calibri Light</vt:lpstr>
      <vt:lpstr>Office Theme</vt:lpstr>
      <vt:lpstr>Chapter 7  Nursing Management of Pain During Labor and Birth</vt:lpstr>
      <vt:lpstr>Types of Prenatal Classes</vt:lpstr>
      <vt:lpstr>PowerPoint Presentation</vt:lpstr>
      <vt:lpstr>PowerPoint Presentation</vt:lpstr>
      <vt:lpstr>PowerPoint Presentation</vt:lpstr>
      <vt:lpstr>PowerPoint Presentation</vt:lpstr>
      <vt:lpstr>Childbirth Preparation Methods</vt:lpstr>
      <vt:lpstr>PowerPoint Presentation</vt:lpstr>
      <vt:lpstr>PowerPoint Presentation</vt:lpstr>
      <vt:lpstr>PowerPoint Presentation</vt:lpstr>
      <vt:lpstr>Pharmacologic Pain Management</vt:lpstr>
      <vt:lpstr>Pharmacologic Pain Management</vt:lpstr>
      <vt:lpstr>Nursing Care Plan – Woman Needing Pain Management During Labor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 Claudia</dc:creator>
  <cp:lastModifiedBy>Niomi Quinteros</cp:lastModifiedBy>
  <cp:revision>82</cp:revision>
  <cp:lastPrinted>2021-09-16T17:00:56Z</cp:lastPrinted>
  <dcterms:created xsi:type="dcterms:W3CDTF">2018-09-26T15:38:57Z</dcterms:created>
  <dcterms:modified xsi:type="dcterms:W3CDTF">2024-10-03T15:09:58Z</dcterms:modified>
</cp:coreProperties>
</file>